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355" r:id="rId2"/>
    <p:sldId id="361" r:id="rId3"/>
    <p:sldId id="362" r:id="rId4"/>
    <p:sldId id="363" r:id="rId5"/>
    <p:sldId id="384" r:id="rId6"/>
    <p:sldId id="353" r:id="rId7"/>
    <p:sldId id="325" r:id="rId8"/>
    <p:sldId id="335" r:id="rId9"/>
    <p:sldId id="336" r:id="rId10"/>
    <p:sldId id="337" r:id="rId11"/>
    <p:sldId id="339" r:id="rId12"/>
    <p:sldId id="340" r:id="rId13"/>
    <p:sldId id="389" r:id="rId14"/>
    <p:sldId id="342" r:id="rId15"/>
    <p:sldId id="345" r:id="rId16"/>
    <p:sldId id="343" r:id="rId17"/>
    <p:sldId id="344" r:id="rId18"/>
    <p:sldId id="346" r:id="rId19"/>
    <p:sldId id="349" r:id="rId20"/>
    <p:sldId id="364" r:id="rId21"/>
    <p:sldId id="365" r:id="rId22"/>
    <p:sldId id="367" r:id="rId23"/>
    <p:sldId id="366" r:id="rId24"/>
    <p:sldId id="390" r:id="rId25"/>
    <p:sldId id="391" r:id="rId26"/>
    <p:sldId id="371" r:id="rId27"/>
    <p:sldId id="370" r:id="rId28"/>
    <p:sldId id="394" r:id="rId29"/>
    <p:sldId id="350" r:id="rId30"/>
    <p:sldId id="358" r:id="rId31"/>
    <p:sldId id="347" r:id="rId32"/>
    <p:sldId id="368" r:id="rId33"/>
    <p:sldId id="351" r:id="rId34"/>
    <p:sldId id="360" r:id="rId35"/>
    <p:sldId id="352" r:id="rId36"/>
    <p:sldId id="392" r:id="rId37"/>
    <p:sldId id="382" r:id="rId38"/>
    <p:sldId id="356" r:id="rId39"/>
    <p:sldId id="357" r:id="rId40"/>
    <p:sldId id="372" r:id="rId41"/>
    <p:sldId id="373" r:id="rId42"/>
    <p:sldId id="374" r:id="rId43"/>
    <p:sldId id="375" r:id="rId44"/>
    <p:sldId id="395" r:id="rId45"/>
    <p:sldId id="359" r:id="rId46"/>
    <p:sldId id="376" r:id="rId47"/>
    <p:sldId id="377" r:id="rId48"/>
    <p:sldId id="396" r:id="rId49"/>
    <p:sldId id="397" r:id="rId50"/>
    <p:sldId id="398" r:id="rId51"/>
    <p:sldId id="399" r:id="rId52"/>
    <p:sldId id="379" r:id="rId53"/>
    <p:sldId id="380" r:id="rId54"/>
    <p:sldId id="386" r:id="rId55"/>
    <p:sldId id="381" r:id="rId56"/>
    <p:sldId id="400" r:id="rId57"/>
    <p:sldId id="385" r:id="rId58"/>
    <p:sldId id="387" r:id="rId59"/>
    <p:sldId id="406" r:id="rId60"/>
    <p:sldId id="388" r:id="rId61"/>
    <p:sldId id="407" r:id="rId62"/>
    <p:sldId id="401" r:id="rId63"/>
    <p:sldId id="402" r:id="rId64"/>
    <p:sldId id="383" r:id="rId65"/>
    <p:sldId id="403" r:id="rId66"/>
    <p:sldId id="404" r:id="rId67"/>
    <p:sldId id="405" r:id="rId6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99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6" autoAdjust="0"/>
    <p:restoredTop sz="87687" autoAdjust="0"/>
  </p:normalViewPr>
  <p:slideViewPr>
    <p:cSldViewPr snapToGrid="0" snapToObjects="1">
      <p:cViewPr varScale="1">
        <p:scale>
          <a:sx n="102" d="100"/>
          <a:sy n="102" d="100"/>
        </p:scale>
        <p:origin x="1986" y="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088"/>
    </p:cViewPr>
  </p:sorter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pPr/>
              <a:t>28/08/2017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pPr/>
              <a:t>28/08/2017</a:t>
            </a:fld>
            <a:endParaRPr lang="es-CO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99892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sz="9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Hay que tener las mismas tablas que el de entidad relación</a:t>
            </a:r>
            <a:endParaRPr lang="es-419" sz="900" b="1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33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49915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Modificar  Prestamos no debe ir en servidos de base de datos </a:t>
            </a: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35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49992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36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4374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37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73160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45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23034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46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446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47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16911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48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78031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49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53983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50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9088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9717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51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95705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52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829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53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3203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54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94308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55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18939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56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45937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57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65370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58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1783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59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3944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60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5319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1828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61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54606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62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4850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63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78502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65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41215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66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6896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16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1727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Cambiar</a:t>
            </a:r>
            <a:r>
              <a:rPr lang="es-ES" baseline="0" dirty="0" smtClean="0"/>
              <a:t> el documento generar uno nuevo falta un integrante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26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2936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Generar</a:t>
            </a:r>
            <a:r>
              <a:rPr lang="es-ES" baseline="0" dirty="0" smtClean="0"/>
              <a:t> el presupuesto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27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715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Generar selección</a:t>
            </a:r>
            <a:r>
              <a:rPr lang="es-ES" baseline="0" dirty="0" smtClean="0"/>
              <a:t> personal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28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1150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29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31776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31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4555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pPr/>
              <a:t>28/08/2017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hyperlink" Target="Investigacion%20de%20Campo.docx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pa%20de%20procesos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slide" Target="slide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Requerimientos%20Biblioteca.docx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slide" Target="slide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9.xml"/><Relationship Id="rId18" Type="http://schemas.openxmlformats.org/officeDocument/2006/relationships/slide" Target="slide24.xml"/><Relationship Id="rId3" Type="http://schemas.openxmlformats.org/officeDocument/2006/relationships/slide" Target="slide6.xml"/><Relationship Id="rId7" Type="http://schemas.openxmlformats.org/officeDocument/2006/relationships/slide" Target="slide11.xml"/><Relationship Id="rId12" Type="http://schemas.openxmlformats.org/officeDocument/2006/relationships/slide" Target="slide17.xml"/><Relationship Id="rId17" Type="http://schemas.openxmlformats.org/officeDocument/2006/relationships/slide" Target="slide23.xml"/><Relationship Id="rId2" Type="http://schemas.openxmlformats.org/officeDocument/2006/relationships/notesSlide" Target="../notesSlides/notesSlide1.xml"/><Relationship Id="rId16" Type="http://schemas.openxmlformats.org/officeDocument/2006/relationships/slide" Target="slide22.xm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5" Type="http://schemas.openxmlformats.org/officeDocument/2006/relationships/slide" Target="slide21.xml"/><Relationship Id="rId10" Type="http://schemas.openxmlformats.org/officeDocument/2006/relationships/slide" Target="slide14.xml"/><Relationship Id="rId19" Type="http://schemas.openxmlformats.org/officeDocument/2006/relationships/slide" Target="slide2.xml"/><Relationship Id="rId4" Type="http://schemas.openxmlformats.org/officeDocument/2006/relationships/slide" Target="slide8.xml"/><Relationship Id="rId9" Type="http://schemas.openxmlformats.org/officeDocument/2006/relationships/slide" Target="slide13.xml"/><Relationship Id="rId1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Biblioteca.docx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Biblioteca.docx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USO.p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Documentaci&#243;n%20casos%20de%20uso%20Biblioteca.docx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Modelo%20Canvas.docx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FICHA%20TECNICA%20DE%20PROYECTO.doc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Imforme%20de%20costos/Recursos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6.xml"/><Relationship Id="rId18" Type="http://schemas.openxmlformats.org/officeDocument/2006/relationships/image" Target="../media/image29.png"/><Relationship Id="rId3" Type="http://schemas.openxmlformats.org/officeDocument/2006/relationships/slide" Target="slide25.xml"/><Relationship Id="rId7" Type="http://schemas.openxmlformats.org/officeDocument/2006/relationships/slide" Target="slide30.xml"/><Relationship Id="rId12" Type="http://schemas.openxmlformats.org/officeDocument/2006/relationships/slide" Target="slide35.xml"/><Relationship Id="rId17" Type="http://schemas.openxmlformats.org/officeDocument/2006/relationships/slide" Target="slide2.xml"/><Relationship Id="rId2" Type="http://schemas.openxmlformats.org/officeDocument/2006/relationships/notesSlide" Target="../notesSlides/notesSlide2.xml"/><Relationship Id="rId16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4.xml"/><Relationship Id="rId5" Type="http://schemas.openxmlformats.org/officeDocument/2006/relationships/slide" Target="slide27.xml"/><Relationship Id="rId15" Type="http://schemas.openxmlformats.org/officeDocument/2006/relationships/slide" Target="slide38.xml"/><Relationship Id="rId10" Type="http://schemas.openxmlformats.org/officeDocument/2006/relationships/slide" Target="slide33.xml"/><Relationship Id="rId4" Type="http://schemas.openxmlformats.org/officeDocument/2006/relationships/slide" Target="slide26.xml"/><Relationship Id="rId9" Type="http://schemas.openxmlformats.org/officeDocument/2006/relationships/slide" Target="slide32.xml"/><Relationship Id="rId14" Type="http://schemas.openxmlformats.org/officeDocument/2006/relationships/slide" Target="slide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9.png"/><Relationship Id="rId2" Type="http://schemas.openxmlformats.org/officeDocument/2006/relationships/hyperlink" Target="Imforme%20de%20costos/COSTO%20GENERAL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odelo%20Entidad%20Relaci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29.png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DiccionarioDato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Mockups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slide" Target="slide3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ASPECTOS%20AMBIENTALES%20DEL%20PROYECTO.doc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29.png"/><Relationship Id="rId4" Type="http://schemas.openxmlformats.org/officeDocument/2006/relationships/slide" Target="slid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132322BiblioInc/ProyectoBiblioteca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13" Type="http://schemas.openxmlformats.org/officeDocument/2006/relationships/slide" Target="slide49.xml"/><Relationship Id="rId18" Type="http://schemas.openxmlformats.org/officeDocument/2006/relationships/slide" Target="slide54.xml"/><Relationship Id="rId3" Type="http://schemas.openxmlformats.org/officeDocument/2006/relationships/slide" Target="slide45.xml"/><Relationship Id="rId7" Type="http://schemas.openxmlformats.org/officeDocument/2006/relationships/slide" Target="slide42.xml"/><Relationship Id="rId12" Type="http://schemas.openxmlformats.org/officeDocument/2006/relationships/slide" Target="slide48.xml"/><Relationship Id="rId17" Type="http://schemas.openxmlformats.org/officeDocument/2006/relationships/slide" Target="slide53.xml"/><Relationship Id="rId2" Type="http://schemas.openxmlformats.org/officeDocument/2006/relationships/notesSlide" Target="../notesSlides/notesSlide3.xml"/><Relationship Id="rId16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11" Type="http://schemas.openxmlformats.org/officeDocument/2006/relationships/slide" Target="slide47.xml"/><Relationship Id="rId5" Type="http://schemas.openxmlformats.org/officeDocument/2006/relationships/image" Target="../media/image29.png"/><Relationship Id="rId15" Type="http://schemas.openxmlformats.org/officeDocument/2006/relationships/slide" Target="slide51.xml"/><Relationship Id="rId10" Type="http://schemas.openxmlformats.org/officeDocument/2006/relationships/slide" Target="slide46.xml"/><Relationship Id="rId4" Type="http://schemas.openxmlformats.org/officeDocument/2006/relationships/slide" Target="slide2.xml"/><Relationship Id="rId9" Type="http://schemas.openxmlformats.org/officeDocument/2006/relationships/slide" Target="slide44.xml"/><Relationship Id="rId14" Type="http://schemas.openxmlformats.org/officeDocument/2006/relationships/slide" Target="slide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Construccion%20BD.sq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phpmyadmin/sql.php?server=1&amp;db=biblioteca&amp;table=usuario&amp;pos=0&amp;token=96bda2df5404cc26d1be196fbe522581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../../../../../wamp64/www/BIBLIO%20INC/consulta_libro_autor2.ph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../../../../../wamp64/www/BIBLIO%20INC/buscar_registros.ph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BIBLIO%20INC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29.png"/><Relationship Id="rId4" Type="http://schemas.openxmlformats.org/officeDocument/2006/relationships/slide" Target="slide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Pruebas%20de%20caja%20blanca.doc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29.png"/><Relationship Id="rId4" Type="http://schemas.openxmlformats.org/officeDocument/2006/relationships/slide" Target="slid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66.xml"/><Relationship Id="rId3" Type="http://schemas.openxmlformats.org/officeDocument/2006/relationships/slide" Target="slide56.xml"/><Relationship Id="rId7" Type="http://schemas.openxmlformats.org/officeDocument/2006/relationships/slide" Target="slide60.xml"/><Relationship Id="rId12" Type="http://schemas.openxmlformats.org/officeDocument/2006/relationships/slide" Target="slide65.xml"/><Relationship Id="rId2" Type="http://schemas.openxmlformats.org/officeDocument/2006/relationships/slide" Target="slide5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64.xml"/><Relationship Id="rId5" Type="http://schemas.openxmlformats.org/officeDocument/2006/relationships/slide" Target="slide58.xml"/><Relationship Id="rId15" Type="http://schemas.openxmlformats.org/officeDocument/2006/relationships/slide" Target="slide2.xml"/><Relationship Id="rId10" Type="http://schemas.openxmlformats.org/officeDocument/2006/relationships/slide" Target="slide63.xml"/><Relationship Id="rId4" Type="http://schemas.openxmlformats.org/officeDocument/2006/relationships/slide" Target="slide57.xml"/><Relationship Id="rId9" Type="http://schemas.openxmlformats.org/officeDocument/2006/relationships/slide" Target="slide62.xml"/><Relationship Id="rId14" Type="http://schemas.openxmlformats.org/officeDocument/2006/relationships/slide" Target="slide6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hyperlink" Target="PLAN%20DE%20INSTALACI&#211;N.docx" TargetMode="Externa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5" Type="http://schemas.openxmlformats.org/officeDocument/2006/relationships/image" Target="../media/image66.png"/><Relationship Id="rId4" Type="http://schemas.openxmlformats.org/officeDocument/2006/relationships/hyperlink" Target="Manual%20de%20usuario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nual%20de%20operaci&#243;n.pdf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slide" Target="slide4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Pruebas%20de%20caja%20blanca.doc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29.png"/><Relationship Id="rId4" Type="http://schemas.openxmlformats.org/officeDocument/2006/relationships/slide" Target="slide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CONTRATO%20DE%20SOFTWARE.doc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29.png"/><Relationship Id="rId4" Type="http://schemas.openxmlformats.org/officeDocument/2006/relationships/slide" Target="slide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hyperlink" Target="PLAN%20DE%20CAPACITACION.docx" TargetMode="Externa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LISTA%20DE%20CHEQUEO%20PRACTICAS%20ESPECIFICAS%20CMMI%20DEV%201%20(Reparado)%20(1).docx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29.png"/><Relationship Id="rId4" Type="http://schemas.openxmlformats.org/officeDocument/2006/relationships/slide" Target="slide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informe_final_proyecto.doc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2" y="362599"/>
            <a:ext cx="809200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 smtClean="0">
                <a:solidFill>
                  <a:schemeClr val="accent5">
                    <a:lumMod val="75000"/>
                  </a:schemeClr>
                </a:solidFill>
              </a:rPr>
              <a:t>Proyecto Sexto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20623" y="9156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>
                    <a:lumMod val="75000"/>
                  </a:schemeClr>
                </a:solidFill>
              </a:rPr>
              <a:t>Trimestre ADSI Diurno</a:t>
            </a:r>
          </a:p>
        </p:txBody>
      </p:sp>
    </p:spTree>
    <p:extLst>
      <p:ext uri="{BB962C8B-B14F-4D97-AF65-F5344CB8AC3E}">
        <p14:creationId xmlns:p14="http://schemas.microsoft.com/office/powerpoint/2010/main" val="33568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09600" y="419100"/>
            <a:ext cx="8667750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Planteamiento del problema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26225" y="2271036"/>
            <a:ext cx="8144256" cy="41452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Una de las tareas que se ejecuta manualmente en la biblioteca publica es el control de los prestamos de los diferentes elementos que son parte de ella. Tarea que a su vez se vuelve tediosa y consume parte del tiempo que podría aprovecharse  en actividades de actualización de información de la misma.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3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23950" y="476250"/>
            <a:ext cx="6667500" cy="762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Alcance del proyecto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85216" y="1889760"/>
            <a:ext cx="7663434" cy="392049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ES" sz="3200" dirty="0">
                <a:latin typeface="Arial" pitchFamily="34" charset="0"/>
                <a:cs typeface="Arial" pitchFamily="34" charset="0"/>
              </a:rPr>
              <a:t>Nuestro proyecto esta dirigido a los habitantes de la localidad de Bosa, más específicamente, a los usuarios de la biblioteca pública de </a:t>
            </a:r>
            <a:r>
              <a:rPr lang="es-ES" sz="3200" dirty="0" smtClean="0">
                <a:latin typeface="Arial" pitchFamily="34" charset="0"/>
                <a:cs typeface="Arial" pitchFamily="34" charset="0"/>
              </a:rPr>
              <a:t>Bosa Centro.</a:t>
            </a:r>
            <a:endParaRPr lang="es-E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n 4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562100" y="476250"/>
            <a:ext cx="5391150" cy="8191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Justificación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50164" y="2066217"/>
            <a:ext cx="8299922" cy="39889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ES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Con el propósito de tener una biblioteca con información actualizada y brindar información rápida y veraz de los diferentes medios bibliográficos de la biblioteca, fue necesario crear  un sistema acorde ,para  todos los requerimientos que necesitaban  los usuarios de los recursos bibliográficos</a:t>
            </a:r>
          </a:p>
          <a:p>
            <a:pPr algn="just"/>
            <a:endParaRPr lang="es-E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Se  requiere de dicho Sistema para la administración de la información de los distintos medios bibliográficos , por lo cual es  necesario que el sistema sea lo mas confiable posible y que  Así mismo, el procesamiento  sea  computacionalmente eficiente.</a:t>
            </a:r>
            <a:endParaRPr lang="es-ES" sz="2300" b="1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562100" y="476250"/>
            <a:ext cx="5391150" cy="8191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Perfil del Cliente</a:t>
            </a:r>
            <a:endParaRPr lang="es-E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22514" y="2314150"/>
            <a:ext cx="7184572" cy="39889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CO" sz="1600" dirty="0"/>
              <a:t>Edad: Jóvenes entre 12- 25 años asisten a la biblioteca.</a:t>
            </a:r>
            <a:endParaRPr lang="es-419" sz="1600" dirty="0"/>
          </a:p>
          <a:p>
            <a:pPr algn="just"/>
            <a:r>
              <a:rPr lang="es-CO" sz="1600" dirty="0"/>
              <a:t>Estado civil: 75% solteros y 15% casados asisten a la biblioteca</a:t>
            </a:r>
            <a:r>
              <a:rPr lang="es-CO" sz="1600" dirty="0" smtClean="0"/>
              <a:t>.</a:t>
            </a:r>
            <a:endParaRPr lang="es-419" sz="1600" dirty="0" smtClean="0"/>
          </a:p>
          <a:p>
            <a:pPr algn="just"/>
            <a:r>
              <a:rPr lang="es-CO" sz="1600" dirty="0" smtClean="0"/>
              <a:t>Nivel </a:t>
            </a:r>
            <a:r>
              <a:rPr lang="es-CO" sz="1600" dirty="0"/>
              <a:t>educación: 70% estudiantes y 30% postgrado asisten a la biblioteca.</a:t>
            </a:r>
            <a:endParaRPr lang="es-419" sz="1600" dirty="0"/>
          </a:p>
          <a:p>
            <a:pPr algn="just"/>
            <a:r>
              <a:rPr lang="es-CO" sz="1600" dirty="0"/>
              <a:t>Beneficio más importante: Asistencia y agilidad, encontrar mejores productos, igualdad, estabilidad.</a:t>
            </a:r>
            <a:endParaRPr lang="es-419" sz="1600" dirty="0"/>
          </a:p>
          <a:p>
            <a:pPr algn="just"/>
            <a:r>
              <a:rPr lang="es-CO" sz="1600" dirty="0"/>
              <a:t>Resumen </a:t>
            </a:r>
            <a:r>
              <a:rPr lang="es-CO" sz="1600" dirty="0" smtClean="0"/>
              <a:t>pictográfico: </a:t>
            </a:r>
            <a:r>
              <a:rPr lang="es-CO" sz="1600" dirty="0"/>
              <a:t>Sienten presión porque otras bibliotecas tienen un producto y un servicio casi parecido al de nosotros y las personas se sienten confortable. Prefieren la estabilidad y la garantía.</a:t>
            </a:r>
            <a:endParaRPr lang="es-419" sz="1600" dirty="0"/>
          </a:p>
          <a:p>
            <a:pPr algn="just"/>
            <a:r>
              <a:rPr lang="es-CO" sz="1600" dirty="0"/>
              <a:t>Perfil de comportamiento: Desea acoger este producto ya que las personas de pocos recursos les sería más fácil acceder a la página desde su casa ya que </a:t>
            </a:r>
            <a:r>
              <a:rPr lang="es-CO" sz="1600" dirty="0" smtClean="0"/>
              <a:t>a veces </a:t>
            </a:r>
            <a:r>
              <a:rPr lang="es-CO" sz="1600" dirty="0"/>
              <a:t>no tienen suficiente dinero para ir personalmente a la biblioteca.</a:t>
            </a:r>
            <a:endParaRPr lang="es-419" sz="1600" dirty="0"/>
          </a:p>
          <a:p>
            <a:pPr algn="just"/>
            <a:r>
              <a:rPr lang="es-CO" sz="1600" dirty="0"/>
              <a:t>Beneficios de publicidad: Internet y marketing y así brindarle asistencia y estabilidad.</a:t>
            </a:r>
            <a:endParaRPr lang="es-419" sz="1600" dirty="0"/>
          </a:p>
          <a:p>
            <a:pPr algn="just"/>
            <a:r>
              <a:rPr lang="es-CO" sz="1600" dirty="0"/>
              <a:t>Composición de segmento: El 60% va solo a la biblioteca, el 25% va en familia y el 15 lo hace en pareja.</a:t>
            </a:r>
            <a:endParaRPr lang="es-419" sz="1600" dirty="0"/>
          </a:p>
          <a:p>
            <a:pPr algn="just"/>
            <a:r>
              <a:rPr lang="es-CO" sz="1600" dirty="0"/>
              <a:t>Centro de interés: El 40% comedia, el 20% deporte, el 20% novelas, el 20% drama.</a:t>
            </a:r>
            <a:endParaRPr lang="es-419" sz="1600" dirty="0"/>
          </a:p>
          <a:p>
            <a:pPr algn="just"/>
            <a:r>
              <a:rPr lang="es-CO" sz="1600" dirty="0"/>
              <a:t>Disposición: El 45% de las personas dispone llegar a partir de las 2pm hacia adelante.</a:t>
            </a:r>
            <a:endParaRPr lang="es-419" sz="1600" dirty="0"/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43000" y="647700"/>
            <a:ext cx="6496050" cy="5905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</a:rPr>
              <a:t>Técnicas de levantamiento de información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543676" y="3452812"/>
            <a:ext cx="2343150" cy="8579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8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  <a:hlinkClick r:id="rId2" action="ppaction://hlinkfile"/>
              </a:rPr>
              <a:t>Investigación de Campo</a:t>
            </a:r>
            <a:endParaRPr lang="es-ES" sz="2800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63" y="2381250"/>
            <a:ext cx="3270608" cy="43191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504" y="1949599"/>
            <a:ext cx="2449295" cy="23611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504" y="4336234"/>
            <a:ext cx="2378096" cy="2364216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7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82413" y="614855"/>
            <a:ext cx="7409793" cy="56755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Técnicas de levantamiento de información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51793" y="1765738"/>
            <a:ext cx="4477407" cy="61485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800" dirty="0">
                <a:latin typeface="Arial" pitchFamily="34" charset="0"/>
                <a:cs typeface="Arial" pitchFamily="34" charset="0"/>
              </a:rPr>
              <a:t>Formato ficha 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39" y="1788564"/>
            <a:ext cx="3379875" cy="5035666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06" y="2332938"/>
            <a:ext cx="2817178" cy="4216631"/>
          </a:xfrm>
          <a:prstGeom prst="rect">
            <a:avLst/>
          </a:prstGeom>
        </p:spPr>
      </p:pic>
      <p:pic>
        <p:nvPicPr>
          <p:cNvPr id="7" name="Imagen 6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5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276350" y="495300"/>
            <a:ext cx="5791200" cy="838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Mapa de Procesos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1524000" y="2705100"/>
            <a:ext cx="5753100" cy="2971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253287" y="3371849"/>
            <a:ext cx="1762125" cy="9429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800" dirty="0">
                <a:solidFill>
                  <a:srgbClr val="92D050"/>
                </a:solidFill>
                <a:latin typeface="Arial" pitchFamily="34" charset="0"/>
                <a:cs typeface="Arial" pitchFamily="34" charset="0"/>
                <a:hlinkClick r:id="rId3" action="ppaction://hlinkfile"/>
              </a:rPr>
              <a:t>Mapa de procesos</a:t>
            </a:r>
            <a:endParaRPr lang="es-ES" sz="2800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20370" r="23437" b="22408"/>
          <a:stretch/>
        </p:blipFill>
        <p:spPr>
          <a:xfrm>
            <a:off x="565889" y="2654330"/>
            <a:ext cx="6044461" cy="3676650"/>
          </a:xfrm>
          <a:prstGeom prst="rect">
            <a:avLst/>
          </a:prstGeom>
        </p:spPr>
      </p:pic>
      <p:pic>
        <p:nvPicPr>
          <p:cNvPr id="7" name="Imagen 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6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1699996"/>
              </p:ext>
            </p:extLst>
          </p:nvPr>
        </p:nvGraphicFramePr>
        <p:xfrm>
          <a:off x="794086" y="2135190"/>
          <a:ext cx="7554138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206">
                  <a:extLst>
                    <a:ext uri="{9D8B030D-6E8A-4147-A177-3AD203B41FA5}">
                      <a16:colId xmlns:a16="http://schemas.microsoft.com/office/drawing/2014/main" xmlns="" val="3677421667"/>
                    </a:ext>
                  </a:extLst>
                </a:gridCol>
                <a:gridCol w="1251206">
                  <a:extLst>
                    <a:ext uri="{9D8B030D-6E8A-4147-A177-3AD203B41FA5}">
                      <a16:colId xmlns:a16="http://schemas.microsoft.com/office/drawing/2014/main" xmlns="" val="3198809120"/>
                    </a:ext>
                  </a:extLst>
                </a:gridCol>
                <a:gridCol w="1251206">
                  <a:extLst>
                    <a:ext uri="{9D8B030D-6E8A-4147-A177-3AD203B41FA5}">
                      <a16:colId xmlns:a16="http://schemas.microsoft.com/office/drawing/2014/main" xmlns="" val="2349109962"/>
                    </a:ext>
                  </a:extLst>
                </a:gridCol>
                <a:gridCol w="1251206">
                  <a:extLst>
                    <a:ext uri="{9D8B030D-6E8A-4147-A177-3AD203B41FA5}">
                      <a16:colId xmlns:a16="http://schemas.microsoft.com/office/drawing/2014/main" xmlns="" val="3618131357"/>
                    </a:ext>
                  </a:extLst>
                </a:gridCol>
                <a:gridCol w="1274657">
                  <a:extLst>
                    <a:ext uri="{9D8B030D-6E8A-4147-A177-3AD203B41FA5}">
                      <a16:colId xmlns:a16="http://schemas.microsoft.com/office/drawing/2014/main" xmlns="" val="3722597045"/>
                    </a:ext>
                  </a:extLst>
                </a:gridCol>
                <a:gridCol w="1274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0125">
                <a:tc gridSpan="6">
                  <a:txBody>
                    <a:bodyPr/>
                    <a:lstStyle/>
                    <a:p>
                      <a:pPr algn="ctr"/>
                      <a:r>
                        <a:rPr lang="es-CO" dirty="0"/>
                        <a:t>Hardware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947"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Procesador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Cantidad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Capacidad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4933817"/>
                  </a:ext>
                </a:extLst>
              </a:tr>
              <a:tr h="423642">
                <a:tc>
                  <a:txBody>
                    <a:bodyPr/>
                    <a:lstStyle/>
                    <a:p>
                      <a:r>
                        <a:rPr lang="es-CO" sz="1400" dirty="0"/>
                        <a:t>Servidor de escritorio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Intel Core I5-6402 3.40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SDRAM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8GB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2901973"/>
                  </a:ext>
                </a:extLst>
              </a:tr>
              <a:tr h="386909">
                <a:tc>
                  <a:txBody>
                    <a:bodyPr/>
                    <a:lstStyle/>
                    <a:p>
                      <a:r>
                        <a:rPr lang="es-CO" sz="1400" dirty="0"/>
                        <a:t>Servidor Portátil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Intel Core I7-6700T 3.60GHz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DDRAM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8GB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9296599"/>
                  </a:ext>
                </a:extLst>
              </a:tr>
            </a:tbl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456355" y="252249"/>
            <a:ext cx="8229600" cy="12927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Inventario (Hardware y Software) </a:t>
            </a:r>
          </a:p>
        </p:txBody>
      </p:sp>
      <p:pic>
        <p:nvPicPr>
          <p:cNvPr id="5" name="Imagen 4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05220" y="550693"/>
            <a:ext cx="8236031" cy="72521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Inventario (Hardware y Software) </a:t>
            </a:r>
          </a:p>
        </p:txBody>
      </p:sp>
      <p:graphicFrame>
        <p:nvGraphicFramePr>
          <p:cNvPr id="3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513891"/>
              </p:ext>
            </p:extLst>
          </p:nvPr>
        </p:nvGraphicFramePr>
        <p:xfrm>
          <a:off x="354722" y="2005333"/>
          <a:ext cx="8537029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29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2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03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0473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29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3122">
                <a:tc gridSpan="2">
                  <a:txBody>
                    <a:bodyPr/>
                    <a:lstStyle/>
                    <a:p>
                      <a:pPr algn="ctr"/>
                      <a:r>
                        <a:rPr lang="es-CO" dirty="0"/>
                        <a:t>Hardware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dirty="0"/>
                        <a:t>Software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dirty="0"/>
                        <a:t>Red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463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Disco duro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Capacidad disco</a:t>
                      </a:r>
                      <a:r>
                        <a:rPr lang="es-CO" baseline="0" dirty="0"/>
                        <a:t> duro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Sistema operativo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Host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Dirección 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8681">
                <a:tc>
                  <a:txBody>
                    <a:bodyPr/>
                    <a:lstStyle/>
                    <a:p>
                      <a:r>
                        <a:rPr lang="es-CO" sz="1400" dirty="0"/>
                        <a:t>Disco SDD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Windows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Java</a:t>
                      </a:r>
                    </a:p>
                    <a:p>
                      <a:r>
                        <a:rPr lang="es-CO" sz="1400" dirty="0"/>
                        <a:t>MySQL</a:t>
                      </a:r>
                    </a:p>
                    <a:p>
                      <a:r>
                        <a:rPr lang="es-CO" sz="1400" dirty="0"/>
                        <a:t>Microsoft Office 2013</a:t>
                      </a:r>
                    </a:p>
                    <a:p>
                      <a:r>
                        <a:rPr lang="es-CO" sz="1400" dirty="0"/>
                        <a:t>Acrobat Reader DC</a:t>
                      </a:r>
                    </a:p>
                    <a:p>
                      <a:r>
                        <a:rPr lang="es-CO" sz="1400" dirty="0"/>
                        <a:t>Oracle VM</a:t>
                      </a:r>
                    </a:p>
                    <a:p>
                      <a:endParaRPr lang="es-C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ServidorBiblioteca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186.959.134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8681">
                <a:tc>
                  <a:txBody>
                    <a:bodyPr/>
                    <a:lstStyle/>
                    <a:p>
                      <a:r>
                        <a:rPr lang="es-CO" sz="1400" dirty="0"/>
                        <a:t>Disco SAS/SCSI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Windows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Java</a:t>
                      </a:r>
                    </a:p>
                    <a:p>
                      <a:r>
                        <a:rPr lang="es-CO" sz="1400" dirty="0"/>
                        <a:t>Visual</a:t>
                      </a:r>
                      <a:r>
                        <a:rPr lang="es-CO" sz="1400" baseline="0" dirty="0"/>
                        <a:t> Studio 2015</a:t>
                      </a:r>
                    </a:p>
                    <a:p>
                      <a:r>
                        <a:rPr lang="es-CO" sz="1400" dirty="0"/>
                        <a:t>Microsoft Office 2015</a:t>
                      </a:r>
                    </a:p>
                    <a:p>
                      <a:r>
                        <a:rPr lang="es-CO" sz="1400" dirty="0"/>
                        <a:t>Acrobat Reader</a:t>
                      </a:r>
                      <a:r>
                        <a:rPr lang="es-CO" sz="1400" baseline="0" dirty="0"/>
                        <a:t> DC</a:t>
                      </a:r>
                    </a:p>
                    <a:p>
                      <a:r>
                        <a:rPr lang="es-CO" sz="1400" baseline="0" dirty="0"/>
                        <a:t>Oracle VM</a:t>
                      </a:r>
                      <a:endParaRPr lang="es-C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1" dirty="0"/>
                        <a:t>ServidorBibPortatil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/>
                        <a:t>164.450.079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5" name="Imagen 4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" y="2237232"/>
            <a:ext cx="3558772" cy="4017264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677916" y="520262"/>
            <a:ext cx="7740869" cy="7725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x-none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Informe de requerimientos</a:t>
            </a:r>
            <a:endParaRPr lang="x-none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086" y="2878190"/>
            <a:ext cx="3665385" cy="3312298"/>
          </a:xfrm>
          <a:prstGeom prst="rect">
            <a:avLst/>
          </a:prstGeom>
        </p:spPr>
      </p:pic>
      <p:pic>
        <p:nvPicPr>
          <p:cNvPr id="7" name="Imagen 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2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496233" y="1789093"/>
            <a:ext cx="6060947" cy="466183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3" action="ppaction://hlinksldjump"/>
              </a:rPr>
              <a:t>Nombre del proyecto </a:t>
            </a:r>
            <a:endParaRPr lang="x-none" sz="19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4" action="ppaction://hlinksldjump"/>
              </a:rPr>
              <a:t>Objetivo general</a:t>
            </a:r>
            <a:endParaRPr lang="x-none" sz="19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5" action="ppaction://hlinksldjump"/>
              </a:rPr>
              <a:t>Objetivos específicos</a:t>
            </a:r>
            <a:endParaRPr lang="x-none" sz="19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6" action="ppaction://hlinksldjump"/>
              </a:rPr>
              <a:t>Planteamiento </a:t>
            </a:r>
            <a:r>
              <a:rPr lang="x-none" sz="1900" dirty="0">
                <a:hlinkClick r:id="rId6" action="ppaction://hlinksldjump"/>
              </a:rPr>
              <a:t>del </a:t>
            </a:r>
            <a:r>
              <a:rPr lang="x-none" sz="1900" dirty="0" smtClean="0">
                <a:hlinkClick r:id="rId6" action="ppaction://hlinksldjump"/>
              </a:rPr>
              <a:t>problema</a:t>
            </a:r>
            <a:endParaRPr lang="x-none" sz="19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7" action="ppaction://hlinksldjump"/>
              </a:rPr>
              <a:t>Alcance del proyecto </a:t>
            </a:r>
            <a:endParaRPr lang="x-none" sz="19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8" action="ppaction://hlinksldjump"/>
              </a:rPr>
              <a:t>Justificación</a:t>
            </a:r>
            <a:r>
              <a:rPr lang="x-none" sz="1900" dirty="0" smtClean="0"/>
              <a:t>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9" action="ppaction://hlinksldjump"/>
              </a:rPr>
              <a:t>Perfil del cliente</a:t>
            </a:r>
            <a:endParaRPr lang="x-none" sz="19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10" action="ppaction://hlinksldjump"/>
              </a:rPr>
              <a:t>Técnicas de levantamiento de información  </a:t>
            </a:r>
            <a:endParaRPr lang="x-none" sz="19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11" action="ppaction://hlinksldjump"/>
              </a:rPr>
              <a:t>Mapa de procesos </a:t>
            </a:r>
            <a:endParaRPr lang="x-none" sz="19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12" action="ppaction://hlinksldjump"/>
              </a:rPr>
              <a:t>Inventario (Hardware y Software) </a:t>
            </a:r>
            <a:endParaRPr lang="x-none" sz="19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13" action="ppaction://hlinksldjump"/>
              </a:rPr>
              <a:t>Informe de requerimientos </a:t>
            </a:r>
            <a:endParaRPr lang="es-CO" sz="1900" dirty="0"/>
          </a:p>
          <a:p>
            <a:pPr marL="457200" indent="-457200" algn="just">
              <a:buFont typeface="+mj-lt"/>
              <a:buAutoNum type="arabicPeriod"/>
            </a:pPr>
            <a:r>
              <a:rPr lang="es-CO" sz="1900" dirty="0" smtClean="0"/>
              <a:t> </a:t>
            </a:r>
            <a:r>
              <a:rPr lang="x-none" sz="1900" dirty="0" smtClean="0">
                <a:hlinkClick r:id="rId14" action="ppaction://hlinksldjump"/>
              </a:rPr>
              <a:t>Requerimientos funcionales </a:t>
            </a:r>
            <a:endParaRPr lang="es-CO" sz="1900" dirty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15" action="ppaction://hlinksldjump"/>
              </a:rPr>
              <a:t>Requerimientos no funcionales </a:t>
            </a:r>
            <a:endParaRPr lang="es-CO" sz="1900" dirty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16" action="ppaction://hlinksldjump"/>
              </a:rPr>
              <a:t>Diagrama </a:t>
            </a:r>
            <a:r>
              <a:rPr lang="x-none" sz="1900" dirty="0">
                <a:hlinkClick r:id="rId16" action="ppaction://hlinksldjump"/>
              </a:rPr>
              <a:t>de casos de </a:t>
            </a:r>
            <a:r>
              <a:rPr lang="x-none" sz="1900" dirty="0" smtClean="0">
                <a:hlinkClick r:id="rId16" action="ppaction://hlinksldjump"/>
              </a:rPr>
              <a:t>uso </a:t>
            </a:r>
            <a:endParaRPr lang="es-CO" sz="1900" dirty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17" action="ppaction://hlinksldjump"/>
              </a:rPr>
              <a:t>Formato </a:t>
            </a:r>
            <a:r>
              <a:rPr lang="x-none" sz="1900" dirty="0">
                <a:hlinkClick r:id="rId17" action="ppaction://hlinksldjump"/>
              </a:rPr>
              <a:t>casos de uso </a:t>
            </a:r>
            <a:r>
              <a:rPr lang="x-none" sz="1900" dirty="0" smtClean="0">
                <a:hlinkClick r:id="rId17" action="ppaction://hlinksldjump"/>
              </a:rPr>
              <a:t>extendido  </a:t>
            </a:r>
            <a:endParaRPr lang="es-CO" sz="1900" dirty="0"/>
          </a:p>
          <a:p>
            <a:pPr marL="457200" indent="-457200" algn="just">
              <a:buFont typeface="+mj-lt"/>
              <a:buAutoNum type="arabicPeriod"/>
            </a:pPr>
            <a:r>
              <a:rPr lang="x-none" sz="1900" dirty="0" smtClean="0">
                <a:hlinkClick r:id="rId18" action="ppaction://hlinksldjump"/>
              </a:rPr>
              <a:t>Modelo de canvas</a:t>
            </a:r>
            <a:endParaRPr lang="x-none" sz="1900" dirty="0" smtClean="0"/>
          </a:p>
        </p:txBody>
      </p:sp>
      <p:sp>
        <p:nvSpPr>
          <p:cNvPr id="5" name="Rectángulo 4"/>
          <p:cNvSpPr/>
          <p:nvPr/>
        </p:nvSpPr>
        <p:spPr>
          <a:xfrm>
            <a:off x="612383" y="476250"/>
            <a:ext cx="1883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Índice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7613249" y="347513"/>
            <a:ext cx="1337202" cy="11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5632"/>
          <a:stretch/>
        </p:blipFill>
        <p:spPr>
          <a:xfrm>
            <a:off x="3044952" y="1767411"/>
            <a:ext cx="5089397" cy="4733805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677916" y="520262"/>
            <a:ext cx="7862580" cy="7725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x-none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Requerimientos Funcionales</a:t>
            </a:r>
            <a:endParaRPr lang="x-none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2 CuadroTexto">
            <a:hlinkClick r:id="rId3" action="ppaction://hlinkfile"/>
          </p:cNvPr>
          <p:cNvSpPr txBox="1"/>
          <p:nvPr/>
        </p:nvSpPr>
        <p:spPr>
          <a:xfrm>
            <a:off x="305851" y="3503133"/>
            <a:ext cx="2739100" cy="79710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  <a:hlinkClick r:id="rId3" action="ppaction://hlinkfile"/>
              </a:rPr>
              <a:t>Informe de Requerimientos</a:t>
            </a:r>
            <a:endParaRPr lang="es-E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n 6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1" y="1821378"/>
            <a:ext cx="5199126" cy="4698294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182880" y="520262"/>
            <a:ext cx="8776909" cy="7725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x-none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Requerimientos No Funcionales</a:t>
            </a:r>
            <a:endParaRPr lang="x-none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2 CuadroTexto"/>
          <p:cNvSpPr txBox="1"/>
          <p:nvPr/>
        </p:nvSpPr>
        <p:spPr>
          <a:xfrm>
            <a:off x="278421" y="3342958"/>
            <a:ext cx="2739100" cy="79710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  <a:hlinkClick r:id="rId3" action="ppaction://hlinkfile"/>
              </a:rPr>
              <a:t>Informe de Requerimientos</a:t>
            </a:r>
            <a:endParaRPr lang="es-E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n 7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64" y="2185947"/>
            <a:ext cx="5452780" cy="4557753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346842" y="504497"/>
            <a:ext cx="8324192" cy="7094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Diagrama de Casos de Uso</a:t>
            </a:r>
            <a:endParaRPr lang="es-E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466193" y="2927972"/>
            <a:ext cx="4430110" cy="21195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ES" sz="2800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s-ES" sz="2800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2 CuadroTexto"/>
          <p:cNvSpPr txBox="1"/>
          <p:nvPr/>
        </p:nvSpPr>
        <p:spPr>
          <a:xfrm>
            <a:off x="6404900" y="3058633"/>
            <a:ext cx="2739100" cy="79710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  <a:hlinkClick r:id="rId3" action="ppaction://hlinkfile"/>
              </a:rPr>
              <a:t>Diagrama de casos de uso</a:t>
            </a:r>
            <a:endParaRPr lang="es-E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n 7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32" y="2304287"/>
            <a:ext cx="4363391" cy="4151377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346841" y="504497"/>
            <a:ext cx="8612947" cy="7094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Formato de</a:t>
            </a:r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Casos </a:t>
            </a:r>
            <a:r>
              <a:rPr lang="es-E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 Uso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765801" y="3063240"/>
            <a:ext cx="2994152" cy="13350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800" dirty="0" smtClean="0">
                <a:latin typeface="Arial" pitchFamily="34" charset="0"/>
                <a:cs typeface="Arial" pitchFamily="34" charset="0"/>
                <a:hlinkClick r:id="rId3" action="ppaction://hlinkfile"/>
              </a:rPr>
              <a:t>Formato casos de uso expandido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46841" y="504497"/>
            <a:ext cx="8612947" cy="7094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Modelo de Canvas</a:t>
            </a:r>
            <a:endParaRPr lang="es-E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765801" y="3063240"/>
            <a:ext cx="2994152" cy="13350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800" dirty="0" smtClean="0">
                <a:latin typeface="Arial" pitchFamily="34" charset="0"/>
                <a:cs typeface="Arial" pitchFamily="34" charset="0"/>
                <a:hlinkClick r:id="rId2" action="ppaction://hlinkfile"/>
              </a:rPr>
              <a:t>Modelo de Canvas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05" y="2143126"/>
            <a:ext cx="45339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2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46841" y="504497"/>
            <a:ext cx="8612947" cy="7094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Ficha Técnica</a:t>
            </a:r>
            <a:endParaRPr lang="es-E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559890" y="2889504"/>
            <a:ext cx="2399898" cy="7955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2800" dirty="0" smtClean="0">
                <a:latin typeface="Arial" pitchFamily="34" charset="0"/>
                <a:cs typeface="Arial" pitchFamily="34" charset="0"/>
                <a:hlinkClick r:id="rId2" action="ppaction://hlinkfile"/>
              </a:rPr>
              <a:t>Ficha Técnica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2307157"/>
            <a:ext cx="7153275" cy="4474643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1150883" y="551793"/>
            <a:ext cx="6952593" cy="6621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Diagrama de </a:t>
            </a:r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Gantt</a:t>
            </a:r>
          </a:p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Cronograma</a:t>
            </a:r>
            <a:endParaRPr lang="es-E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729172" y="1743074"/>
            <a:ext cx="3316342" cy="66675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2800" dirty="0" smtClean="0">
                <a:latin typeface="Arial" pitchFamily="34" charset="0"/>
                <a:cs typeface="Arial" pitchFamily="34" charset="0"/>
              </a:rPr>
              <a:t>Diagrama de Gantt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n 6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50883" y="551793"/>
            <a:ext cx="7363725" cy="6621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Diagrama de Gantt Presupuesto</a:t>
            </a:r>
            <a:endParaRPr lang="es-E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515983" y="3721999"/>
            <a:ext cx="2426351" cy="66675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2800" dirty="0" smtClean="0">
                <a:latin typeface="Arial" pitchFamily="34" charset="0"/>
                <a:cs typeface="Arial" pitchFamily="34" charset="0"/>
              </a:rPr>
              <a:t>Presupuesto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4" y="2294824"/>
            <a:ext cx="5893819" cy="4559168"/>
          </a:xfrm>
          <a:prstGeom prst="rect">
            <a:avLst/>
          </a:prstGeom>
        </p:spPr>
      </p:pic>
      <p:pic>
        <p:nvPicPr>
          <p:cNvPr id="6" name="Imagen 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50883" y="551793"/>
            <a:ext cx="7363725" cy="6621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Diagrama de Gantt </a:t>
            </a:r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Selección personal</a:t>
            </a:r>
            <a:endParaRPr lang="es-E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717649" y="3048395"/>
            <a:ext cx="2426351" cy="66675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2800" dirty="0" smtClean="0">
                <a:latin typeface="Arial" pitchFamily="34" charset="0"/>
                <a:cs typeface="Arial" pitchFamily="34" charset="0"/>
              </a:rPr>
              <a:t>Selección personal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50883" y="551793"/>
            <a:ext cx="7577481" cy="6621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Diagrama de Gantt Recursos</a:t>
            </a:r>
            <a:endParaRPr lang="es-E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161989" y="1782619"/>
            <a:ext cx="2480941" cy="66675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2800" dirty="0" smtClean="0">
                <a:latin typeface="Arial" pitchFamily="34" charset="0"/>
                <a:cs typeface="Arial" pitchFamily="34" charset="0"/>
                <a:hlinkClick r:id="rId3" action="ppaction://hlinkfile"/>
              </a:rPr>
              <a:t>Recursos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71" y="2667001"/>
            <a:ext cx="73818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12383" y="476250"/>
            <a:ext cx="1883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Índice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522655" y="1627632"/>
            <a:ext cx="5547794" cy="488632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 startAt="17"/>
            </a:pPr>
            <a:r>
              <a:rPr lang="x-none" sz="2000" dirty="0" smtClean="0">
                <a:hlinkClick r:id="rId3" action="ppaction://hlinksldjump"/>
              </a:rPr>
              <a:t>Ficha Técnica</a:t>
            </a:r>
            <a:endParaRPr lang="x-none" sz="2000" dirty="0" smtClean="0"/>
          </a:p>
          <a:p>
            <a:pPr marL="457200" indent="-457200">
              <a:buFont typeface="+mj-lt"/>
              <a:buAutoNum type="arabicPeriod" startAt="17"/>
            </a:pPr>
            <a:r>
              <a:rPr lang="es-419" sz="2000" dirty="0" smtClean="0">
                <a:hlinkClick r:id="rId4" action="ppaction://hlinksldjump"/>
              </a:rPr>
              <a:t>Diagrama de Gantt cronograma</a:t>
            </a:r>
            <a:endParaRPr lang="x-none" sz="2000" dirty="0" smtClean="0"/>
          </a:p>
          <a:p>
            <a:pPr marL="457200" indent="-457200">
              <a:buFont typeface="+mj-lt"/>
              <a:buAutoNum type="arabicPeriod" startAt="17"/>
            </a:pPr>
            <a:r>
              <a:rPr lang="es-CO" sz="2000" dirty="0">
                <a:hlinkClick r:id="rId5" action="ppaction://hlinksldjump"/>
              </a:rPr>
              <a:t>Diagrama de Gantt presupuestos</a:t>
            </a:r>
            <a:endParaRPr lang="es-CO" sz="2000" dirty="0"/>
          </a:p>
          <a:p>
            <a:pPr marL="457200" indent="-457200">
              <a:buFont typeface="+mj-lt"/>
              <a:buAutoNum type="arabicPeriod" startAt="17"/>
            </a:pPr>
            <a:r>
              <a:rPr lang="es-CO" sz="2000" dirty="0">
                <a:hlinkClick r:id="rId6" action="ppaction://hlinksldjump"/>
              </a:rPr>
              <a:t>Diagrama de Gantt de uso de recursos</a:t>
            </a:r>
            <a:endParaRPr lang="es-CO" sz="2000" dirty="0"/>
          </a:p>
          <a:p>
            <a:pPr marL="457200" indent="-457200">
              <a:buFont typeface="+mj-lt"/>
              <a:buAutoNum type="arabicPeriod" startAt="17"/>
            </a:pPr>
            <a:r>
              <a:rPr lang="es-CO" sz="2000" dirty="0">
                <a:hlinkClick r:id="rId7" action="ppaction://hlinksldjump"/>
              </a:rPr>
              <a:t>Diagrama de Gantt Informe de </a:t>
            </a:r>
            <a:r>
              <a:rPr lang="es-CO" sz="2000" dirty="0" smtClean="0">
                <a:hlinkClick r:id="rId7" action="ppaction://hlinksldjump"/>
              </a:rPr>
              <a:t>Costos</a:t>
            </a:r>
            <a:endParaRPr lang="es-CO" sz="2000" dirty="0" smtClean="0"/>
          </a:p>
          <a:p>
            <a:pPr marL="457200" indent="-457200">
              <a:buFont typeface="+mj-lt"/>
              <a:buAutoNum type="arabicPeriod" startAt="17"/>
            </a:pPr>
            <a:r>
              <a:rPr lang="x-none" sz="2000" dirty="0">
                <a:hlinkClick r:id="rId8" action="ppaction://hlinksldjump"/>
              </a:rPr>
              <a:t>Modelo Entidad </a:t>
            </a:r>
            <a:r>
              <a:rPr lang="x-none" sz="2000" dirty="0" smtClean="0">
                <a:hlinkClick r:id="rId8" action="ppaction://hlinksldjump"/>
              </a:rPr>
              <a:t>Relación</a:t>
            </a:r>
            <a:endParaRPr lang="x-none" sz="2000" dirty="0"/>
          </a:p>
          <a:p>
            <a:pPr marL="457200" indent="-457200">
              <a:buFont typeface="+mj-lt"/>
              <a:buAutoNum type="arabicPeriod" startAt="17"/>
            </a:pPr>
            <a:r>
              <a:rPr lang="x-none" sz="2000" dirty="0">
                <a:hlinkClick r:id="rId9" action="ppaction://hlinksldjump"/>
              </a:rPr>
              <a:t>Diccionario de </a:t>
            </a:r>
            <a:r>
              <a:rPr lang="x-none" sz="2000" dirty="0" smtClean="0">
                <a:hlinkClick r:id="rId9" action="ppaction://hlinksldjump"/>
              </a:rPr>
              <a:t>datos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17"/>
            </a:pPr>
            <a:r>
              <a:rPr lang="x-none" sz="2000" dirty="0" smtClean="0">
                <a:hlinkClick r:id="rId10" action="ppaction://hlinksldjump"/>
              </a:rPr>
              <a:t>Diagrama de clases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17"/>
            </a:pPr>
            <a:r>
              <a:rPr lang="es-419" sz="2000" dirty="0" smtClean="0">
                <a:hlinkClick r:id="rId11" action="ppaction://hlinksldjump"/>
              </a:rPr>
              <a:t>Prototipo </a:t>
            </a:r>
            <a:r>
              <a:rPr lang="es-419" sz="2000" dirty="0" err="1" smtClean="0">
                <a:hlinkClick r:id="rId11" action="ppaction://hlinksldjump"/>
              </a:rPr>
              <a:t>Mockups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17"/>
            </a:pPr>
            <a:r>
              <a:rPr lang="es-419" sz="2000" dirty="0" smtClean="0">
                <a:hlinkClick r:id="rId12" action="ppaction://hlinksldjump"/>
              </a:rPr>
              <a:t>Diagrama de distribución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17"/>
            </a:pPr>
            <a:r>
              <a:rPr lang="es-419" sz="2000" dirty="0" smtClean="0">
                <a:hlinkClick r:id="rId13" action="ppaction://hlinksldjump"/>
              </a:rPr>
              <a:t>Aspectos ambientales del proyecto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17"/>
            </a:pPr>
            <a:r>
              <a:rPr lang="es-419" sz="2000" dirty="0" smtClean="0">
                <a:hlinkClick r:id="rId14" action="ppaction://hlinksldjump"/>
              </a:rPr>
              <a:t>Cuadro comparativo de los diferentes proveedores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17"/>
            </a:pPr>
            <a:r>
              <a:rPr lang="es-419" sz="2000" dirty="0" smtClean="0">
                <a:hlinkClick r:id="rId15" action="ppaction://hlinksldjump"/>
              </a:rPr>
              <a:t>Sistemas de control de versiones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17"/>
            </a:pPr>
            <a:r>
              <a:rPr lang="es-419" sz="2000" dirty="0" smtClean="0">
                <a:hlinkClick r:id="rId16" action="ppaction://hlinksldjump"/>
              </a:rPr>
              <a:t>Construcción de la base de datos</a:t>
            </a:r>
            <a:endParaRPr lang="es-419" sz="2000" dirty="0" smtClean="0"/>
          </a:p>
        </p:txBody>
      </p:sp>
      <p:pic>
        <p:nvPicPr>
          <p:cNvPr id="6" name="Imagen 5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7401848" y="347513"/>
            <a:ext cx="1337202" cy="11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77585" y="490143"/>
            <a:ext cx="618983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INFORME DE COSTOS</a:t>
            </a:r>
          </a:p>
          <a:p>
            <a:pPr algn="ctr"/>
            <a:r>
              <a:rPr lang="es-E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CuadroTexto 2">
            <a:hlinkClick r:id="rId2" action="ppaction://hlinkfile"/>
          </p:cNvPr>
          <p:cNvSpPr txBox="1"/>
          <p:nvPr/>
        </p:nvSpPr>
        <p:spPr>
          <a:xfrm>
            <a:off x="6880168" y="2614851"/>
            <a:ext cx="2140007" cy="6426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Informé de </a:t>
            </a:r>
          </a:p>
          <a:p>
            <a:pPr algn="ctr"/>
            <a:r>
              <a:rPr lang="es-CO" sz="28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costos</a:t>
            </a:r>
            <a:endParaRPr lang="es-CO" sz="2800" b="1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" y="2324100"/>
            <a:ext cx="3230404" cy="2428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b="49202"/>
          <a:stretch/>
        </p:blipFill>
        <p:spPr>
          <a:xfrm>
            <a:off x="597796" y="4770670"/>
            <a:ext cx="5622029" cy="18873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369" y="2366962"/>
            <a:ext cx="3316324" cy="2271713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66646" y="614854"/>
            <a:ext cx="7346731" cy="5044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Modelo Entidad Relación</a:t>
            </a:r>
            <a:endParaRPr lang="es-E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388925" y="3742304"/>
            <a:ext cx="3099674" cy="8444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  <a:hlinkClick r:id="rId3" action="ppaction://hlinkfile"/>
              </a:rPr>
              <a:t>Modelo </a:t>
            </a:r>
            <a:r>
              <a:rPr lang="es-ES" sz="2800" dirty="0" smtClean="0">
                <a:latin typeface="Arial" pitchFamily="34" charset="0"/>
                <a:cs typeface="Arial" pitchFamily="34" charset="0"/>
                <a:hlinkClick r:id="rId3" action="ppaction://hlinkfile"/>
              </a:rPr>
              <a:t>Entidad </a:t>
            </a:r>
            <a:r>
              <a:rPr lang="es-ES" sz="2800" dirty="0">
                <a:latin typeface="Arial" pitchFamily="34" charset="0"/>
                <a:cs typeface="Arial" pitchFamily="34" charset="0"/>
                <a:hlinkClick r:id="rId3" action="ppaction://hlinkfile"/>
              </a:rPr>
              <a:t>R</a:t>
            </a:r>
            <a:r>
              <a:rPr lang="es-ES" sz="2800" dirty="0" smtClean="0">
                <a:latin typeface="Arial" pitchFamily="34" charset="0"/>
                <a:cs typeface="Arial" pitchFamily="34" charset="0"/>
                <a:hlinkClick r:id="rId3" action="ppaction://hlinkfile"/>
              </a:rPr>
              <a:t>elación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112" y="2228295"/>
            <a:ext cx="5423813" cy="46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3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66646" y="614854"/>
            <a:ext cx="7346731" cy="5044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Diccionario de Datos</a:t>
            </a:r>
            <a:endParaRPr lang="es-E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481471" y="1849547"/>
            <a:ext cx="3478318" cy="5380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  <a:hlinkClick r:id="rId2" action="ppaction://hlinkfile"/>
              </a:rPr>
              <a:t>Diccionario</a:t>
            </a:r>
            <a:r>
              <a:rPr lang="es-ES" sz="2800" dirty="0">
                <a:latin typeface="Arial" pitchFamily="34" charset="0"/>
                <a:cs typeface="Arial" pitchFamily="34" charset="0"/>
                <a:hlinkClick r:id="rId2" action="ppaction://hlinkfile"/>
              </a:rPr>
              <a:t> </a:t>
            </a:r>
            <a:r>
              <a:rPr lang="es-ES" sz="2800" dirty="0" smtClean="0">
                <a:latin typeface="Arial" pitchFamily="34" charset="0"/>
                <a:cs typeface="Arial" pitchFamily="34" charset="0"/>
                <a:hlinkClick r:id="rId2" action="ppaction://hlinkfile"/>
              </a:rPr>
              <a:t>de datos</a:t>
            </a:r>
            <a:endParaRPr lang="es-ES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8" y="2668587"/>
            <a:ext cx="7726362" cy="3978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781502" y="236483"/>
            <a:ext cx="5407573" cy="13558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Diagrama de clases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6486207" y="3491913"/>
            <a:ext cx="2835214" cy="9060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3200" dirty="0" smtClean="0">
                <a:latin typeface="Arial" pitchFamily="34" charset="0"/>
                <a:cs typeface="Arial" pitchFamily="34" charset="0"/>
              </a:rPr>
              <a:t>Diagrama de clases</a:t>
            </a:r>
            <a:endParaRPr lang="es-E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n 6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015837" y="675409"/>
            <a:ext cx="4094018" cy="6754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ES" sz="8000" b="1" dirty="0" smtClean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76992" y="384571"/>
            <a:ext cx="6988707" cy="841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5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Prototipo </a:t>
            </a:r>
            <a:r>
              <a:rPr lang="es-CO" sz="5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Mockups</a:t>
            </a:r>
            <a:endParaRPr lang="es-ES" sz="5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701636" y="33043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225322" y="2888673"/>
            <a:ext cx="1880754" cy="8728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M</a:t>
            </a:r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ockups</a:t>
            </a:r>
            <a:endParaRPr lang="es-E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4" y="2305050"/>
            <a:ext cx="3395662" cy="44456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6" y="2305050"/>
            <a:ext cx="3508664" cy="4417761"/>
          </a:xfrm>
          <a:prstGeom prst="rect">
            <a:avLst/>
          </a:prstGeom>
        </p:spPr>
      </p:pic>
      <p:pic>
        <p:nvPicPr>
          <p:cNvPr id="10" name="Imagen 9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03585" y="252249"/>
            <a:ext cx="7378262" cy="12454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Diagrama de distribución (Despliegue)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077515" y="1693505"/>
            <a:ext cx="2476501" cy="12349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2800" dirty="0" smtClean="0">
                <a:latin typeface="Arial" pitchFamily="34" charset="0"/>
                <a:cs typeface="Arial" pitchFamily="34" charset="0"/>
              </a:rPr>
              <a:t>Diagrama de distribución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70" y="2928470"/>
            <a:ext cx="8056529" cy="35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2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656125" y="387831"/>
            <a:ext cx="56957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Aspectos Ambientales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321845" y="3075709"/>
            <a:ext cx="2620489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Aspectos </a:t>
            </a:r>
          </a:p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Ambientales </a:t>
            </a:r>
          </a:p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del Proyecto</a:t>
            </a:r>
            <a:endParaRPr lang="es-CO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32" y="2348103"/>
            <a:ext cx="55911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-111389" y="140943"/>
            <a:ext cx="9366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Cuadro Comparativo de Proveedores</a:t>
            </a:r>
          </a:p>
          <a:p>
            <a:pPr algn="ctr"/>
            <a:r>
              <a:rPr lang="x-none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</a:t>
            </a:r>
            <a:r>
              <a:rPr lang="x-none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 Hardware y Software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593570" y="2826327"/>
            <a:ext cx="405661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065115" y="5862448"/>
            <a:ext cx="776635" cy="685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t="7837"/>
          <a:stretch/>
        </p:blipFill>
        <p:spPr>
          <a:xfrm>
            <a:off x="2251774" y="1805049"/>
            <a:ext cx="5360310" cy="49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3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39351" y="498452"/>
            <a:ext cx="8098164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Control de Versiones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51" y="2573755"/>
            <a:ext cx="7281323" cy="409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126503" y="1920965"/>
            <a:ext cx="48158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Sistema control de versiones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499321" y="490142"/>
            <a:ext cx="4145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Base de Datos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22343" y="1682504"/>
            <a:ext cx="2631673" cy="7273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de datos</a:t>
            </a:r>
            <a:endParaRPr lang="es-ES" sz="28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" y="2561780"/>
            <a:ext cx="9014879" cy="32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914197" y="2013346"/>
            <a:ext cx="5981890" cy="41865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x-none" sz="2000" dirty="0" smtClean="0">
              <a:solidFill>
                <a:srgbClr val="FF0000"/>
              </a:solidFill>
              <a:hlinkClick r:id="rId3" action="ppaction://hlinksldjump"/>
            </a:endParaRPr>
          </a:p>
          <a:p>
            <a:endParaRPr lang="x-none" sz="2000" dirty="0">
              <a:solidFill>
                <a:srgbClr val="FF0000"/>
              </a:solidFill>
              <a:hlinkClick r:id="rId3" action="ppaction://hlinksldjump"/>
            </a:endParaRPr>
          </a:p>
          <a:p>
            <a:pPr marL="457200" indent="-457200">
              <a:buFont typeface="+mj-lt"/>
              <a:buAutoNum type="arabicPeriod"/>
            </a:pPr>
            <a:endParaRPr lang="es-CO" sz="2000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612383" y="476250"/>
            <a:ext cx="1883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Índice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7613249" y="347513"/>
            <a:ext cx="1337202" cy="118080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496233" y="2517569"/>
            <a:ext cx="6247780" cy="4037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6" action="ppaction://hlinksldjump"/>
              </a:rPr>
              <a:t>Datos insertados en la base de datos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7" action="ppaction://hlinksldjump"/>
              </a:rPr>
              <a:t>Consultas en la base de datos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8" action="ppaction://hlinksldjump"/>
              </a:rPr>
              <a:t>Joins en Base de Datos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9" action="ppaction://hlinksldjump"/>
              </a:rPr>
              <a:t>Marco legal del proyecto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3" action="ppaction://hlinksldjump"/>
              </a:rPr>
              <a:t>Prototipo funcional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10" action="ppaction://hlinksldjump"/>
              </a:rPr>
              <a:t>Pruebas de caja blanca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11" action="ppaction://hlinksldjump"/>
              </a:rPr>
              <a:t>Implementación del diagrama de distribución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12" action="ppaction://hlinksldjump"/>
              </a:rPr>
              <a:t>Despliegue de la aplicación en un servidor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13" action="ppaction://hlinksldjump"/>
              </a:rPr>
              <a:t>Información de migración de datos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14" action="ppaction://hlinksldjump"/>
              </a:rPr>
              <a:t>Plan de instalación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15" action="ppaction://hlinksldjump"/>
              </a:rPr>
              <a:t>Plan de respaldo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16" action="ppaction://hlinksldjump"/>
              </a:rPr>
              <a:t>Manual de usuario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17" action="ppaction://hlinksldjump"/>
              </a:rPr>
              <a:t>Manual de operación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r>
              <a:rPr lang="es-419" sz="2000" dirty="0" smtClean="0">
                <a:hlinkClick r:id="rId18" action="ppaction://hlinksldjump"/>
              </a:rPr>
              <a:t>Documentación de las pruebas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endParaRPr lang="es-419" sz="2000" dirty="0" smtClean="0"/>
          </a:p>
          <a:p>
            <a:pPr marL="457200" indent="-457200">
              <a:buFont typeface="+mj-lt"/>
              <a:buAutoNum type="arabicPeriod" startAt="31"/>
            </a:pPr>
            <a:endParaRPr lang="es-419" sz="2000" dirty="0"/>
          </a:p>
        </p:txBody>
      </p:sp>
    </p:spTree>
    <p:extLst>
      <p:ext uri="{BB962C8B-B14F-4D97-AF65-F5344CB8AC3E}">
        <p14:creationId xmlns:p14="http://schemas.microsoft.com/office/powerpoint/2010/main" val="8760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58742"/>
          <a:stretch/>
        </p:blipFill>
        <p:spPr>
          <a:xfrm>
            <a:off x="4817926" y="2470317"/>
            <a:ext cx="3759146" cy="3501859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150799" y="490142"/>
            <a:ext cx="88424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Construccion</a:t>
            </a:r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de </a:t>
            </a:r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Base de Datos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438575" y="1587978"/>
            <a:ext cx="3138497" cy="7273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Construcción BD</a:t>
            </a:r>
            <a:endParaRPr lang="es-ES" sz="28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52" y="2421548"/>
            <a:ext cx="4664955" cy="43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2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248122"/>
            <a:ext cx="7635240" cy="3195547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7152" y="490142"/>
            <a:ext cx="898131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Datos insertados Base de Datos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715001" y="1658591"/>
            <a:ext cx="3429000" cy="7273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Datos insertados</a:t>
            </a:r>
            <a:endParaRPr lang="es-ES" sz="28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62" y="5535548"/>
            <a:ext cx="7999937" cy="12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8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28842" y="490142"/>
            <a:ext cx="7886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Consultas en Base de Datos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512327" y="3258791"/>
            <a:ext cx="2631673" cy="7273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Consultas</a:t>
            </a:r>
            <a:endParaRPr lang="es-ES" sz="28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t="20088"/>
          <a:stretch/>
        </p:blipFill>
        <p:spPr>
          <a:xfrm>
            <a:off x="1113968" y="2130552"/>
            <a:ext cx="5398359" cy="468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4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97872" y="490142"/>
            <a:ext cx="654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Joins en Base de Datos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442367" y="3269415"/>
            <a:ext cx="1446663" cy="7273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Joins</a:t>
            </a:r>
            <a:endParaRPr lang="es-ES" sz="28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613" y="2200085"/>
            <a:ext cx="4255860" cy="377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943998" y="490142"/>
            <a:ext cx="72560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Marco Legal del Proyecto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709814" y="407015"/>
            <a:ext cx="5724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Prototipo Funcional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593570" y="2826327"/>
            <a:ext cx="405661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956020" y="2826327"/>
            <a:ext cx="1911755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Prototipo</a:t>
            </a:r>
          </a:p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Funcional</a:t>
            </a:r>
            <a:endParaRPr lang="es-CO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620" y="1709096"/>
            <a:ext cx="3974400" cy="36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28464" y="407015"/>
            <a:ext cx="6687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Pruebas de Caja Blanca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593570" y="2826327"/>
            <a:ext cx="405661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374823" y="3257472"/>
            <a:ext cx="156751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Pruebas</a:t>
            </a:r>
            <a:endParaRPr lang="es-CO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928" y="2192085"/>
            <a:ext cx="4419254" cy="41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7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910090" y="140943"/>
            <a:ext cx="75614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Implementación Diagrama de</a:t>
            </a:r>
          </a:p>
          <a:p>
            <a:pPr algn="ctr"/>
            <a:r>
              <a:rPr lang="x-none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Distribución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900064" y="1819322"/>
            <a:ext cx="2903703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Implementación</a:t>
            </a: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39124" y="198727"/>
            <a:ext cx="69265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Despliegue de la aplicación</a:t>
            </a:r>
          </a:p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en un servidor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781730" y="415295"/>
            <a:ext cx="78413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Informe de migración de datos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219979" y="1776019"/>
            <a:ext cx="575786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2" action="ppaction://hlinksldjump"/>
              </a:rPr>
              <a:t>Contrato de desarrollo de software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3" action="ppaction://hlinksldjump"/>
              </a:rPr>
              <a:t>Presupuesto del proyecto 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4" action="ppaction://hlinksldjump"/>
              </a:rPr>
              <a:t>Viabilidad del proyecto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5" action="ppaction://hlinksldjump"/>
              </a:rPr>
              <a:t>Plan de capacitación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6" action="ppaction://hlinksldjump"/>
              </a:rPr>
              <a:t>Distribución física de los equipos de hardware y software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7" action="ppaction://hlinksldjump"/>
              </a:rPr>
              <a:t>Modelo de calidad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8" action="ppaction://hlinksldjump"/>
              </a:rPr>
              <a:t>Proyecto terminado al 100%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9" action="ppaction://hlinksldjump"/>
              </a:rPr>
              <a:t>Manual de usuario finalizado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10" action="ppaction://hlinksldjump"/>
              </a:rPr>
              <a:t>Manual de operación finalizado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11" action="ppaction://hlinksldjump"/>
              </a:rPr>
              <a:t>Informe IEEE final 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12" action="ppaction://hlinksldjump"/>
              </a:rPr>
              <a:t>Auditoria Interna 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13" action="ppaction://hlinksldjump"/>
              </a:rPr>
              <a:t>Auditoria Externa</a:t>
            </a:r>
            <a:endParaRPr lang="es-419" sz="2000" dirty="0" smtClean="0"/>
          </a:p>
          <a:p>
            <a:pPr marL="457200" indent="-457200">
              <a:buFont typeface="+mj-lt"/>
              <a:buAutoNum type="arabicPeriod" startAt="45"/>
            </a:pPr>
            <a:r>
              <a:rPr lang="es-419" sz="2000" dirty="0" smtClean="0">
                <a:hlinkClick r:id="rId14" action="ppaction://hlinksldjump"/>
              </a:rPr>
              <a:t>FINAL</a:t>
            </a:r>
            <a:endParaRPr lang="es-CO" sz="2000" dirty="0"/>
          </a:p>
        </p:txBody>
      </p:sp>
      <p:sp>
        <p:nvSpPr>
          <p:cNvPr id="3" name="Rectángulo 2"/>
          <p:cNvSpPr/>
          <p:nvPr/>
        </p:nvSpPr>
        <p:spPr>
          <a:xfrm>
            <a:off x="1026721" y="509587"/>
            <a:ext cx="1883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Índice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7613249" y="347513"/>
            <a:ext cx="1337202" cy="11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277719" y="523579"/>
            <a:ext cx="48494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Plan de </a:t>
            </a:r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Instalación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99902" y="1730246"/>
            <a:ext cx="3550202" cy="666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419" sz="2800" b="1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file"/>
              </a:rPr>
              <a:t>Plan de Instalación </a:t>
            </a:r>
            <a:endParaRPr lang="es-419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46" y="2366127"/>
            <a:ext cx="7617357" cy="42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3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477103" y="523579"/>
            <a:ext cx="445064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Plan de Respaldo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19" y="2276856"/>
            <a:ext cx="3543858" cy="44942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1849142" y="407015"/>
            <a:ext cx="544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Manual de usuario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593570" y="2826327"/>
            <a:ext cx="405661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078801" y="3640974"/>
            <a:ext cx="1911755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4" action="ppaction://hlinkfile"/>
              </a:rPr>
              <a:t>Manual </a:t>
            </a:r>
          </a:p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4" action="ppaction://hlinkfile"/>
              </a:rPr>
              <a:t>de usuario</a:t>
            </a:r>
            <a:endParaRPr lang="es-CO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97" y="2276856"/>
            <a:ext cx="3463795" cy="4494200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9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489943" y="407015"/>
            <a:ext cx="6164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Manual de operación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593570" y="2826327"/>
            <a:ext cx="405661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956020" y="2826327"/>
            <a:ext cx="1911755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Manual de </a:t>
            </a:r>
          </a:p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operación</a:t>
            </a:r>
            <a:endParaRPr lang="es-CO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6" y="2312778"/>
            <a:ext cx="3503676" cy="4458035"/>
          </a:xfrm>
          <a:prstGeom prst="rect">
            <a:avLst/>
          </a:prstGeom>
        </p:spPr>
      </p:pic>
      <p:pic>
        <p:nvPicPr>
          <p:cNvPr id="8" name="Imagen 7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784724"/>
            <a:ext cx="776635" cy="6858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310" y="2377440"/>
            <a:ext cx="3156432" cy="35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50991" y="407015"/>
            <a:ext cx="8842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Documentación de las Pruebas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593570" y="2826327"/>
            <a:ext cx="405661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036649" y="2826327"/>
            <a:ext cx="286276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Documentación </a:t>
            </a:r>
          </a:p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de pruebas</a:t>
            </a:r>
            <a:endParaRPr lang="es-CO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22774" y="5880736"/>
            <a:ext cx="776635" cy="6858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343" y="2192085"/>
            <a:ext cx="4419254" cy="41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472096" y="407015"/>
            <a:ext cx="6199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Contrato de Software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593570" y="2826327"/>
            <a:ext cx="405661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448129" y="2826327"/>
            <a:ext cx="301234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Contrato de </a:t>
            </a:r>
          </a:p>
          <a:p>
            <a:pPr algn="l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software</a:t>
            </a:r>
            <a:endParaRPr lang="es-CO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22774" y="5880736"/>
            <a:ext cx="776635" cy="685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22110" t="14653" r="23591" b="19619"/>
          <a:stretch/>
        </p:blipFill>
        <p:spPr>
          <a:xfrm>
            <a:off x="194754" y="2286000"/>
            <a:ext cx="6178777" cy="42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427248" y="595768"/>
            <a:ext cx="65503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Presupuesto del Proyecto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51842" y="407015"/>
            <a:ext cx="66403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Viabilidad del proyecto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22774" y="5880736"/>
            <a:ext cx="776635" cy="6858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17517" y="2809227"/>
            <a:ext cx="76120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419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419" sz="2400" dirty="0">
                <a:latin typeface="Arial" panose="020B0604020202020204" pitchFamily="34" charset="0"/>
                <a:cs typeface="Arial" panose="020B0604020202020204" pitchFamily="34" charset="0"/>
              </a:rPr>
              <a:t>Conforme a lo acordado por el equipo de trabajo técnico del proyecto "</a:t>
            </a:r>
            <a:r>
              <a:rPr lang="es-419" sz="2400" dirty="0" err="1">
                <a:latin typeface="Arial" panose="020B0604020202020204" pitchFamily="34" charset="0"/>
                <a:cs typeface="Arial" panose="020B0604020202020204" pitchFamily="34" charset="0"/>
              </a:rPr>
              <a:t>Biblio</a:t>
            </a:r>
            <a:r>
              <a:rPr lang="es-419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419" sz="2400" dirty="0" err="1">
                <a:latin typeface="Arial" panose="020B0604020202020204" pitchFamily="34" charset="0"/>
                <a:cs typeface="Arial" panose="020B0604020202020204" pitchFamily="34" charset="0"/>
              </a:rPr>
              <a:t>Inc</a:t>
            </a:r>
            <a:r>
              <a:rPr lang="es-419" sz="2400" dirty="0">
                <a:latin typeface="Arial" panose="020B0604020202020204" pitchFamily="34" charset="0"/>
                <a:cs typeface="Arial" panose="020B0604020202020204" pitchFamily="34" charset="0"/>
              </a:rPr>
              <a:t>", se ha establecido que dicho proyecto es viable aun 100% debido a que el proyecto reúne características, condiciones técnicas y operativas que aseguren el cumplimiento de sus metas y objetivos.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610215" y="407015"/>
            <a:ext cx="5923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Plan de capacitación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22774" y="5880736"/>
            <a:ext cx="776635" cy="6858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949539" y="3071244"/>
            <a:ext cx="34794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2800" b="1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file"/>
              </a:rPr>
              <a:t>Plan de capacitación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75" y="2203971"/>
            <a:ext cx="4792807" cy="48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534081" y="595768"/>
            <a:ext cx="833670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Distribución física de los equipos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14855" y="1663262"/>
            <a:ext cx="8119242" cy="346841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6000" dirty="0">
                <a:latin typeface="Arial" pitchFamily="34" charset="0"/>
                <a:cs typeface="Arial" pitchFamily="34" charset="0"/>
              </a:rPr>
              <a:t>Sistema de Gestión de Préstamos para Biblioteca Bosa Centro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468414" y="5178973"/>
            <a:ext cx="2806262" cy="804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dirty="0">
                <a:latin typeface="Arial" pitchFamily="34" charset="0"/>
                <a:cs typeface="Arial" pitchFamily="34" charset="0"/>
              </a:rPr>
              <a:t>Biblio Inc.</a:t>
            </a:r>
          </a:p>
        </p:txBody>
      </p:sp>
      <p:pic>
        <p:nvPicPr>
          <p:cNvPr id="5" name="Imagen 4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7613249" y="347513"/>
            <a:ext cx="1337202" cy="11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0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50883" y="551793"/>
            <a:ext cx="7363725" cy="6621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Modelo Calidad del Proyecto</a:t>
            </a:r>
            <a:endParaRPr lang="es-E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515983" y="3721999"/>
            <a:ext cx="2426351" cy="66675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2800" dirty="0" smtClean="0">
                <a:latin typeface="Arial" pitchFamily="34" charset="0"/>
                <a:cs typeface="Arial" pitchFamily="34" charset="0"/>
                <a:hlinkClick r:id="rId3" action="ppaction://hlinkfile"/>
              </a:rPr>
              <a:t>Modelo de Calidad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62" y="1993212"/>
            <a:ext cx="5915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056128" y="595768"/>
            <a:ext cx="729263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Terminado al 100%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915474" y="595768"/>
            <a:ext cx="757393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Manual de Usuario Finalizado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2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590771" y="595768"/>
            <a:ext cx="82233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Manual de Operación Finalizado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575039" y="359307"/>
            <a:ext cx="59939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Informe Final IEEE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590805" y="2761695"/>
            <a:ext cx="1835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2400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Informe Final IEEE</a:t>
            </a:r>
            <a:endParaRPr lang="x-non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037683" y="5853304"/>
            <a:ext cx="776635" cy="685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88" y="2277996"/>
            <a:ext cx="5426777" cy="449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472860" y="595768"/>
            <a:ext cx="445916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Auditoria Interna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425028" y="595768"/>
            <a:ext cx="45548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Auditoria Externa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93570" y="307570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graci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6"/>
          <a:stretch/>
        </p:blipFill>
        <p:spPr bwMode="auto">
          <a:xfrm>
            <a:off x="564649" y="2377440"/>
            <a:ext cx="8579351" cy="41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43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7943850" y="2743200"/>
            <a:ext cx="809625" cy="7810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sz="5400" b="1" dirty="0">
              <a:solidFill>
                <a:schemeClr val="bg1"/>
              </a:solidFill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8271" y="142602"/>
            <a:ext cx="3250238" cy="789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b="1" dirty="0">
                <a:latin typeface="Arial" pitchFamily="34" charset="0"/>
                <a:cs typeface="Arial" pitchFamily="34" charset="0"/>
              </a:rPr>
              <a:t>Integrantes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2220376" y="4785947"/>
            <a:ext cx="4188516" cy="1862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>
                <a:latin typeface="Arial" pitchFamily="34" charset="0"/>
                <a:cs typeface="Arial" pitchFamily="34" charset="0"/>
              </a:rPr>
              <a:t>Duvan Robayo</a:t>
            </a:r>
          </a:p>
          <a:p>
            <a:pPr marL="0" indent="0" algn="ctr">
              <a:buNone/>
            </a:pPr>
            <a:r>
              <a:rPr lang="es-CO" sz="1800" b="1" dirty="0">
                <a:latin typeface="Arial" pitchFamily="34" charset="0"/>
                <a:cs typeface="Arial" pitchFamily="34" charset="0"/>
              </a:rPr>
              <a:t>Yeiner Contreras</a:t>
            </a:r>
          </a:p>
          <a:p>
            <a:pPr marL="0" indent="0" algn="ctr">
              <a:buNone/>
            </a:pPr>
            <a:r>
              <a:rPr lang="es-CO" sz="1800" b="1" dirty="0">
                <a:latin typeface="Arial" pitchFamily="34" charset="0"/>
                <a:cs typeface="Arial" pitchFamily="34" charset="0"/>
              </a:rPr>
              <a:t>Daniel Bastidas</a:t>
            </a:r>
          </a:p>
          <a:p>
            <a:pPr marL="0" indent="0" algn="ctr">
              <a:buNone/>
            </a:pPr>
            <a:r>
              <a:rPr lang="es-CO" sz="1800" b="1" dirty="0">
                <a:latin typeface="Arial" pitchFamily="34" charset="0"/>
                <a:cs typeface="Arial" pitchFamily="34" charset="0"/>
              </a:rPr>
              <a:t>Lizeth </a:t>
            </a:r>
            <a:r>
              <a:rPr lang="es-CO" sz="1800" b="1" dirty="0" smtClean="0">
                <a:latin typeface="Arial" pitchFamily="34" charset="0"/>
                <a:cs typeface="Arial" pitchFamily="34" charset="0"/>
              </a:rPr>
              <a:t>Álvarez</a:t>
            </a:r>
          </a:p>
          <a:p>
            <a:pPr marL="0" indent="0" algn="ctr">
              <a:buNone/>
            </a:pPr>
            <a:r>
              <a:rPr lang="es-CO" sz="1800" b="1" dirty="0" err="1" smtClean="0">
                <a:latin typeface="Arial" pitchFamily="34" charset="0"/>
                <a:cs typeface="Arial" pitchFamily="34" charset="0"/>
              </a:rPr>
              <a:t>Hellen</a:t>
            </a:r>
            <a:r>
              <a:rPr lang="es-CO" sz="1800" b="1" dirty="0" smtClean="0">
                <a:latin typeface="Arial" pitchFamily="34" charset="0"/>
                <a:cs typeface="Arial" pitchFamily="34" charset="0"/>
              </a:rPr>
              <a:t> Dayane Hernández Ariza</a:t>
            </a:r>
            <a:endParaRPr lang="es-CO" sz="1800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s-CO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7884922" y="2705248"/>
            <a:ext cx="927480" cy="81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409575" y="541398"/>
            <a:ext cx="5029200" cy="7810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Objetivo General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895350" y="2400300"/>
            <a:ext cx="7543800" cy="30861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Desarrollar e implementar un sistema de información que permita administrar y controlar la gestión de los préstamos de los libros de la biblioteca de Bosa centro.</a:t>
            </a:r>
          </a:p>
        </p:txBody>
      </p:sp>
      <p:pic>
        <p:nvPicPr>
          <p:cNvPr id="5" name="Imagen 4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4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66750" y="600075"/>
            <a:ext cx="6267450" cy="7239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Objetivos Específicos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476816" y="2054469"/>
            <a:ext cx="8077200" cy="42606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Aplicar técnicas de recolección de información para conocer los requerimientos del sistema.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Identificar los diferentes procesos que se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llevan a cabo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para la gestión de préstamos de los libros.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Implementar el sistema de información cliente-servidor haciendo uso de un ejecutor que permita desarrollar el modelo relacional y las consultas necesarias para dar respuesta a los requerimientos de usuario.</a:t>
            </a:r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164" r="26753" b="20731"/>
          <a:stretch/>
        </p:blipFill>
        <p:spPr>
          <a:xfrm>
            <a:off x="8165699" y="5972176"/>
            <a:ext cx="7766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3521</TotalTime>
  <Words>1244</Words>
  <Application>Microsoft Office PowerPoint</Application>
  <PresentationFormat>Presentación en pantalla (4:3)</PresentationFormat>
  <Paragraphs>288</Paragraphs>
  <Slides>67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1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Sena Dia</cp:lastModifiedBy>
  <cp:revision>313</cp:revision>
  <dcterms:created xsi:type="dcterms:W3CDTF">2014-06-25T16:18:26Z</dcterms:created>
  <dcterms:modified xsi:type="dcterms:W3CDTF">2017-08-28T16:40:05Z</dcterms:modified>
</cp:coreProperties>
</file>